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sldIdLst>
    <p:sldId id="257" r:id="rId5"/>
    <p:sldId id="258" r:id="rId6"/>
    <p:sldId id="270" r:id="rId7"/>
    <p:sldId id="268" r:id="rId8"/>
    <p:sldId id="259" r:id="rId9"/>
    <p:sldId id="260" r:id="rId10"/>
    <p:sldId id="269" r:id="rId11"/>
    <p:sldId id="267" r:id="rId12"/>
    <p:sldId id="266" r:id="rId13"/>
    <p:sldId id="262" r:id="rId14"/>
    <p:sldId id="263" r:id="rId15"/>
    <p:sldId id="271" r:id="rId16"/>
    <p:sldId id="264" r:id="rId1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D01359-EAA9-C8BA-4BBB-FFCACE1CB88C}" v="617" dt="2022-10-06T17:23:00.429"/>
    <p1510:client id="{54D246E8-2103-4735-8E84-F812B1030714}" v="13" dt="2022-09-30T11:51:12.211"/>
    <p1510:client id="{A05BA389-2AC4-4634-B557-77B4582A1005}" v="697" dt="2022-10-04T09:54:01.149"/>
    <p1510:client id="{CF4F399F-F481-4B3D-93DF-16909432F6A4}" v="276" dt="2022-10-04T22:35:50.873"/>
    <p1510:client id="{E6CAEEC3-E66B-0FCB-0BA7-8F0995E9A611}" v="852" dt="2022-10-04T20:20:20.7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EB17BB-5CF5-4690-8795-4425AF0188FC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D71337-6D1E-4750-8C84-8CA3DFDE84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436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634903-E435-4AFA-A96E-4C6D06012078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82777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634903-E435-4AFA-A96E-4C6D06012078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6393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3D4AD-8BA7-4CC0-827F-BCE71F5578E0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E691C-A9E3-448E-BD7E-1A075418D337}" type="slidenum">
              <a:rPr lang="pt-BR" smtClean="0"/>
              <a:t>‹nº›</a:t>
            </a:fld>
            <a:endParaRPr lang="pt-BR"/>
          </a:p>
        </p:txBody>
      </p:sp>
      <p:pic>
        <p:nvPicPr>
          <p:cNvPr id="9" name="Imagem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692" y="0"/>
            <a:ext cx="7360508" cy="1341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317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3D4AD-8BA7-4CC0-827F-BCE71F5578E0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E691C-A9E3-448E-BD7E-1A075418D337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Imagem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692" y="0"/>
            <a:ext cx="7360508" cy="1341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661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3D4AD-8BA7-4CC0-827F-BCE71F5578E0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E691C-A9E3-448E-BD7E-1A075418D337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Imagem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692" y="0"/>
            <a:ext cx="7360508" cy="1341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88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3D4AD-8BA7-4CC0-827F-BCE71F5578E0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E691C-A9E3-448E-BD7E-1A075418D337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Imagem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692" y="0"/>
            <a:ext cx="7360508" cy="1341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419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3D4AD-8BA7-4CC0-827F-BCE71F5578E0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E691C-A9E3-448E-BD7E-1A075418D337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Imagem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692" y="0"/>
            <a:ext cx="7360508" cy="1341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131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3D4AD-8BA7-4CC0-827F-BCE71F5578E0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E691C-A9E3-448E-BD7E-1A075418D337}" type="slidenum">
              <a:rPr lang="pt-BR" smtClean="0"/>
              <a:t>‹nº›</a:t>
            </a:fld>
            <a:endParaRPr lang="pt-BR"/>
          </a:p>
        </p:txBody>
      </p:sp>
      <p:pic>
        <p:nvPicPr>
          <p:cNvPr id="8" name="Imagem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692" y="0"/>
            <a:ext cx="7360508" cy="1341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727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3D4AD-8BA7-4CC0-827F-BCE71F5578E0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E691C-A9E3-448E-BD7E-1A075418D337}" type="slidenum">
              <a:rPr lang="pt-BR" smtClean="0"/>
              <a:t>‹nº›</a:t>
            </a:fld>
            <a:endParaRPr lang="pt-BR"/>
          </a:p>
        </p:txBody>
      </p:sp>
      <p:pic>
        <p:nvPicPr>
          <p:cNvPr id="10" name="Imagem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692" y="0"/>
            <a:ext cx="7360508" cy="1341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360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3D4AD-8BA7-4CC0-827F-BCE71F5578E0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E691C-A9E3-448E-BD7E-1A075418D337}" type="slidenum">
              <a:rPr lang="pt-BR" smtClean="0"/>
              <a:t>‹nº›</a:t>
            </a:fld>
            <a:endParaRPr lang="pt-BR"/>
          </a:p>
        </p:txBody>
      </p:sp>
      <p:pic>
        <p:nvPicPr>
          <p:cNvPr id="6" name="Imagem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692" y="0"/>
            <a:ext cx="7360508" cy="1341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415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3D4AD-8BA7-4CC0-827F-BCE71F5578E0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E691C-A9E3-448E-BD7E-1A075418D337}" type="slidenum">
              <a:rPr lang="pt-BR" smtClean="0"/>
              <a:t>‹nº›</a:t>
            </a:fld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692" y="0"/>
            <a:ext cx="7360508" cy="1341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352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3D4AD-8BA7-4CC0-827F-BCE71F5578E0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E691C-A9E3-448E-BD7E-1A075418D337}" type="slidenum">
              <a:rPr lang="pt-BR" smtClean="0"/>
              <a:t>‹nº›</a:t>
            </a:fld>
            <a:endParaRPr lang="pt-BR"/>
          </a:p>
        </p:txBody>
      </p:sp>
      <p:pic>
        <p:nvPicPr>
          <p:cNvPr id="8" name="Imagem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692" y="0"/>
            <a:ext cx="7360508" cy="1341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319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3D4AD-8BA7-4CC0-827F-BCE71F5578E0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E691C-A9E3-448E-BD7E-1A075418D337}" type="slidenum">
              <a:rPr lang="pt-BR" smtClean="0"/>
              <a:t>‹nº›</a:t>
            </a:fld>
            <a:endParaRPr lang="pt-BR"/>
          </a:p>
        </p:txBody>
      </p:sp>
      <p:pic>
        <p:nvPicPr>
          <p:cNvPr id="8" name="Imagem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692" y="0"/>
            <a:ext cx="7360508" cy="1341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489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A3D4AD-8BA7-4CC0-827F-BCE71F5578E0}" type="datetimeFigureOut">
              <a:rPr lang="pt-BR" smtClean="0"/>
              <a:t>06/10/2022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AE691C-A9E3-448E-BD7E-1A075418D337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Imagem 6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692" y="0"/>
            <a:ext cx="7360508" cy="1341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836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212564" y="2504756"/>
            <a:ext cx="7772400" cy="926646"/>
          </a:xfrm>
        </p:spPr>
        <p:txBody>
          <a:bodyPr>
            <a:normAutofit/>
          </a:bodyPr>
          <a:lstStyle/>
          <a:p>
            <a:r>
              <a:rPr lang="pt-BR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Chatbot</a:t>
            </a:r>
            <a:r>
              <a:rPr lang="pt-B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 de Atendimento Automatizado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227428" y="3861048"/>
            <a:ext cx="6468972" cy="432048"/>
          </a:xfrm>
        </p:spPr>
        <p:txBody>
          <a:bodyPr>
            <a:normAutofit/>
          </a:bodyPr>
          <a:lstStyle/>
          <a:p>
            <a:pPr algn="r"/>
            <a:r>
              <a:rPr lang="pt-BR">
                <a:latin typeface="Arial" pitchFamily="34" charset="0"/>
                <a:cs typeface="Arial" pitchFamily="34" charset="0"/>
              </a:rPr>
              <a:t>Lucas Souza Nogueira Moreira  </a:t>
            </a:r>
          </a:p>
        </p:txBody>
      </p:sp>
      <p:sp>
        <p:nvSpPr>
          <p:cNvPr id="5" name="Retângulo 4"/>
          <p:cNvSpPr/>
          <p:nvPr/>
        </p:nvSpPr>
        <p:spPr>
          <a:xfrm>
            <a:off x="2423592" y="4797152"/>
            <a:ext cx="15121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1" i="1"/>
              <a:t>Realização</a:t>
            </a: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2850" y="5417348"/>
            <a:ext cx="1296000" cy="1296000"/>
          </a:xfrm>
          <a:prstGeom prst="rect">
            <a:avLst/>
          </a:prstGeom>
        </p:spPr>
      </p:pic>
      <p:pic>
        <p:nvPicPr>
          <p:cNvPr id="4" name="Picture 2" descr="C:\Users\00001611\Desktop\logo_fepi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0335" y="5482794"/>
            <a:ext cx="1093221" cy="11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7329656" y="4762997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i="1"/>
              <a:t>Apoio</a:t>
            </a:r>
          </a:p>
        </p:txBody>
      </p:sp>
      <p:pic>
        <p:nvPicPr>
          <p:cNvPr id="9" name="Picture 2" descr="C:\Users\00001611\Desktop\fape.original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5883" y="5417348"/>
            <a:ext cx="1328371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2222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4000" y="123826"/>
            <a:ext cx="8475414" cy="1648991"/>
          </a:xfrm>
        </p:spPr>
        <p:txBody>
          <a:bodyPr>
            <a:normAutofit/>
          </a:bodyPr>
          <a:lstStyle/>
          <a:p>
            <a:r>
              <a:rPr lang="pt-BR" sz="3200" b="1">
                <a:solidFill>
                  <a:srgbClr val="0070C0"/>
                </a:solidFill>
                <a:latin typeface="Arial Black" pitchFamily="34" charset="0"/>
              </a:rPr>
              <a:t>      </a:t>
            </a:r>
            <a:endParaRPr lang="pt-BR" sz="240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 bwMode="hidden">
          <a:xfrm>
            <a:off x="1981200" y="1340769"/>
            <a:ext cx="8435280" cy="47133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Discussão</a:t>
            </a:r>
            <a:endParaRPr lang="pt-BR">
              <a:cs typeface="Calibri" panose="020F0502020204030204"/>
            </a:endParaRPr>
          </a:p>
          <a:p>
            <a:pPr marL="0" indent="0" algn="ctr">
              <a:buNone/>
            </a:pPr>
            <a:endParaRPr lang="pt-BR" sz="36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>
              <a:buFont typeface="Wingdings" panose="05000000000000000000" pitchFamily="2" charset="2"/>
              <a:buChar char="q"/>
            </a:pPr>
            <a:r>
              <a:rPr lang="pt-BR" dirty="0">
                <a:latin typeface="Arial"/>
                <a:cs typeface="Arial"/>
              </a:rPr>
              <a:t>Hoje as soluções de </a:t>
            </a:r>
            <a:r>
              <a:rPr lang="pt-BR" dirty="0" err="1">
                <a:latin typeface="Arial"/>
                <a:cs typeface="Arial"/>
              </a:rPr>
              <a:t>chatbot</a:t>
            </a:r>
            <a:r>
              <a:rPr lang="pt-BR" dirty="0">
                <a:latin typeface="Arial"/>
                <a:cs typeface="Arial"/>
              </a:rPr>
              <a:t> que utilizam o </a:t>
            </a:r>
            <a:r>
              <a:rPr lang="pt-BR" b="1" i="1" dirty="0" err="1">
                <a:latin typeface="Arial"/>
                <a:cs typeface="Arial"/>
              </a:rPr>
              <a:t>Whatsapp</a:t>
            </a:r>
            <a:r>
              <a:rPr lang="pt-BR" b="1" i="1" dirty="0">
                <a:latin typeface="Arial"/>
                <a:cs typeface="Arial"/>
              </a:rPr>
              <a:t> </a:t>
            </a:r>
            <a:r>
              <a:rPr lang="pt-BR" dirty="0">
                <a:latin typeface="Arial"/>
                <a:cs typeface="Arial"/>
              </a:rPr>
              <a:t>são limitados as grandes empresas, ou são ferramentas exclusivas sendo parte de um serviço maior, que possui um custo alto de implementação;</a:t>
            </a:r>
          </a:p>
          <a:p>
            <a:pPr algn="just">
              <a:buFont typeface="Wingdings" panose="05000000000000000000" pitchFamily="2" charset="2"/>
              <a:buChar char="q"/>
            </a:pPr>
            <a:endParaRPr lang="pt-BR" dirty="0">
              <a:latin typeface="Arial"/>
              <a:cs typeface="Arial"/>
            </a:endParaRPr>
          </a:p>
          <a:p>
            <a:pPr algn="just">
              <a:buFont typeface="Wingdings" panose="05000000000000000000" pitchFamily="2" charset="2"/>
              <a:buChar char="q"/>
            </a:pPr>
            <a:endParaRPr lang="pt-BR">
              <a:latin typeface="Arial"/>
              <a:cs typeface="Arial"/>
            </a:endParaRPr>
          </a:p>
          <a:p>
            <a:pPr algn="just">
              <a:buFont typeface="Wingdings" panose="05000000000000000000" pitchFamily="2" charset="2"/>
              <a:buChar char="q"/>
            </a:pPr>
            <a:endParaRPr lang="pt-BR">
              <a:latin typeface="Arial"/>
              <a:cs typeface="Arial"/>
            </a:endParaRPr>
          </a:p>
          <a:p>
            <a:pPr marL="0" indent="0" algn="just">
              <a:buNone/>
            </a:pPr>
            <a:endParaRPr lang="pt-BR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976317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4000" y="123826"/>
            <a:ext cx="8475414" cy="1648991"/>
          </a:xfrm>
        </p:spPr>
        <p:txBody>
          <a:bodyPr>
            <a:normAutofit/>
          </a:bodyPr>
          <a:lstStyle/>
          <a:p>
            <a:r>
              <a:rPr lang="pt-BR" sz="3200" b="1">
                <a:solidFill>
                  <a:srgbClr val="0070C0"/>
                </a:solidFill>
                <a:latin typeface="Arial Black" pitchFamily="34" charset="0"/>
              </a:rPr>
              <a:t>      </a:t>
            </a:r>
            <a:endParaRPr lang="pt-BR" sz="2400">
              <a:solidFill>
                <a:srgbClr val="000099"/>
              </a:solidFill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1958838" y="1916833"/>
            <a:ext cx="8313626" cy="39703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 algn="just">
              <a:buFont typeface="Wingdings" pitchFamily="2" charset="2"/>
              <a:buChar char="q"/>
            </a:pPr>
            <a:endParaRPr lang="pt-BR" sz="2800" dirty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q"/>
            </a:pPr>
            <a:r>
              <a:rPr lang="pt-BR" sz="2800" dirty="0">
                <a:latin typeface="Arial"/>
                <a:cs typeface="Arial"/>
              </a:rPr>
              <a:t>Conclui-se que é possível desenvolver uma ferramenta de automação de vendas para </a:t>
            </a:r>
            <a:r>
              <a:rPr lang="pt-BR" sz="2800" b="1" i="1" dirty="0" err="1">
                <a:latin typeface="Arial"/>
                <a:cs typeface="Arial"/>
              </a:rPr>
              <a:t>Whatsapp</a:t>
            </a:r>
            <a:r>
              <a:rPr lang="pt-BR" sz="2800" b="1" i="1" dirty="0">
                <a:latin typeface="Arial"/>
                <a:cs typeface="Arial"/>
              </a:rPr>
              <a:t> </a:t>
            </a:r>
            <a:r>
              <a:rPr lang="pt-BR" sz="2800" dirty="0">
                <a:latin typeface="Arial"/>
                <a:cs typeface="Arial"/>
              </a:rPr>
              <a:t>de forma simples, utilizando serviços de </a:t>
            </a:r>
            <a:r>
              <a:rPr lang="pt-BR" sz="2800" b="1" dirty="0">
                <a:latin typeface="Arial"/>
                <a:cs typeface="Arial"/>
              </a:rPr>
              <a:t>nuvem </a:t>
            </a:r>
            <a:r>
              <a:rPr lang="pt-BR" sz="2800" dirty="0">
                <a:latin typeface="Arial"/>
                <a:cs typeface="Arial"/>
              </a:rPr>
              <a:t>e </a:t>
            </a:r>
            <a:r>
              <a:rPr lang="pt-BR" sz="2800" b="1" i="1" dirty="0" err="1">
                <a:latin typeface="Arial"/>
                <a:cs typeface="Arial"/>
              </a:rPr>
              <a:t>serveless</a:t>
            </a:r>
            <a:r>
              <a:rPr lang="pt-BR" sz="2800" b="1" i="1" dirty="0">
                <a:latin typeface="Arial"/>
                <a:cs typeface="Arial"/>
              </a:rPr>
              <a:t>,</a:t>
            </a:r>
            <a:r>
              <a:rPr lang="pt-BR" sz="2800" i="1" dirty="0">
                <a:latin typeface="Arial"/>
                <a:cs typeface="Arial"/>
              </a:rPr>
              <a:t> com um</a:t>
            </a:r>
            <a:r>
              <a:rPr lang="pt-BR" sz="2800" dirty="0">
                <a:latin typeface="Arial"/>
                <a:cs typeface="Arial"/>
              </a:rPr>
              <a:t> </a:t>
            </a:r>
            <a:r>
              <a:rPr lang="pt-BR" sz="2800" b="1" dirty="0">
                <a:latin typeface="Arial"/>
                <a:cs typeface="Arial"/>
              </a:rPr>
              <a:t>baixo custo</a:t>
            </a:r>
            <a:r>
              <a:rPr lang="pt-BR" sz="2800" dirty="0">
                <a:latin typeface="Arial"/>
                <a:cs typeface="Arial"/>
              </a:rPr>
              <a:t> para implementação, democratizando o acesso a esse tipo de soluções para as pequenas e médias empresas.</a:t>
            </a:r>
            <a:endParaRPr lang="pt-BR" sz="2800" i="1" dirty="0">
              <a:latin typeface="Arial"/>
              <a:cs typeface="Arial"/>
            </a:endParaRPr>
          </a:p>
          <a:p>
            <a:endParaRPr lang="pt-BR" sz="2800">
              <a:cs typeface="Calibri" panose="020F0502020204030204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 bwMode="hidden">
          <a:xfrm>
            <a:off x="1981200" y="1340768"/>
            <a:ext cx="8229600" cy="6480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Conclusões</a:t>
            </a:r>
          </a:p>
        </p:txBody>
      </p:sp>
    </p:spTree>
    <p:extLst>
      <p:ext uri="{BB962C8B-B14F-4D97-AF65-F5344CB8AC3E}">
        <p14:creationId xmlns:p14="http://schemas.microsoft.com/office/powerpoint/2010/main" val="840893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4000" y="123826"/>
            <a:ext cx="8475414" cy="1648991"/>
          </a:xfrm>
        </p:spPr>
        <p:txBody>
          <a:bodyPr>
            <a:normAutofit/>
          </a:bodyPr>
          <a:lstStyle/>
          <a:p>
            <a:r>
              <a:rPr lang="pt-BR" sz="3200" b="1">
                <a:solidFill>
                  <a:srgbClr val="0070C0"/>
                </a:solidFill>
                <a:latin typeface="Arial Black" pitchFamily="34" charset="0"/>
              </a:rPr>
              <a:t>      </a:t>
            </a:r>
            <a:endParaRPr lang="pt-BR" sz="2400">
              <a:solidFill>
                <a:srgbClr val="000099"/>
              </a:solidFill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1958838" y="1916833"/>
            <a:ext cx="8313626" cy="35394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 algn="just">
              <a:buFont typeface="Wingdings" pitchFamily="2" charset="2"/>
              <a:buChar char="q"/>
            </a:pPr>
            <a:endParaRPr lang="pt-BR" sz="2800" dirty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/>
              <a:buChar char="q"/>
            </a:pPr>
            <a:r>
              <a:rPr lang="pt-BR" sz="2800" dirty="0">
                <a:latin typeface="Arial"/>
                <a:cs typeface="Arial"/>
              </a:rPr>
              <a:t>Finalmente, este trabalho proporcionou a oportunidade de colocar em prática os conhecimentos adquiridos durante o período da faculdade, e criar um mínimo produto viável de um software utilizando ferramentas e soluções de TI de alto nível.</a:t>
            </a:r>
          </a:p>
          <a:p>
            <a:endParaRPr lang="pt-BR" sz="2800">
              <a:cs typeface="Calibri" panose="020F0502020204030204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 bwMode="hidden">
          <a:xfrm>
            <a:off x="1981200" y="1340768"/>
            <a:ext cx="8229600" cy="6480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Conclusões</a:t>
            </a:r>
          </a:p>
        </p:txBody>
      </p:sp>
    </p:spTree>
    <p:extLst>
      <p:ext uri="{BB962C8B-B14F-4D97-AF65-F5344CB8AC3E}">
        <p14:creationId xmlns:p14="http://schemas.microsoft.com/office/powerpoint/2010/main" val="13863168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 bwMode="hidden">
          <a:xfrm>
            <a:off x="1981944" y="1353427"/>
            <a:ext cx="8229600" cy="7200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Referências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1958838" y="2060848"/>
            <a:ext cx="8263912" cy="45243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pt-BR" dirty="0">
              <a:latin typeface="Arial" pitchFamily="34" charset="0"/>
              <a:cs typeface="Arial" pitchFamily="34" charset="0"/>
            </a:endParaRPr>
          </a:p>
          <a:p>
            <a:pPr marL="342900" indent="-342900">
              <a:buAutoNum type="arabicPeriod"/>
            </a:pPr>
            <a:r>
              <a:rPr lang="pt-BR" dirty="0">
                <a:effectLst/>
                <a:latin typeface="Arial"/>
                <a:ea typeface="Calibri" panose="020F0502020204030204" pitchFamily="34" charset="0"/>
                <a:cs typeface="Arial"/>
              </a:rPr>
              <a:t>JANARTHANAM, </a:t>
            </a:r>
            <a:r>
              <a:rPr lang="pt-BR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Srini</a:t>
            </a:r>
            <a:r>
              <a:rPr lang="pt-BR" dirty="0">
                <a:effectLst/>
                <a:latin typeface="Arial"/>
                <a:ea typeface="Calibri" panose="020F0502020204030204" pitchFamily="34" charset="0"/>
                <a:cs typeface="Arial"/>
              </a:rPr>
              <a:t>. 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Hands-on </a:t>
            </a:r>
            <a:r>
              <a:rPr lang="pt-BR" b="1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chatbots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pt-BR" b="1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and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pt-BR" b="1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conversational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 UI </a:t>
            </a:r>
            <a:r>
              <a:rPr lang="pt-BR" b="1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development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: build </a:t>
            </a:r>
            <a:r>
              <a:rPr lang="pt-BR" b="1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chatbots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pt-BR" b="1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and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 voice </a:t>
            </a:r>
            <a:r>
              <a:rPr lang="pt-BR" b="1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user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 interfaces </a:t>
            </a:r>
            <a:r>
              <a:rPr lang="pt-BR" b="1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with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pt-BR" b="1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Chatfuel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, </a:t>
            </a:r>
            <a:r>
              <a:rPr lang="pt-BR" b="1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Dialogflow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, Microsoft </a:t>
            </a:r>
            <a:r>
              <a:rPr lang="pt-BR" b="1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Bot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 Framework, </a:t>
            </a:r>
            <a:r>
              <a:rPr lang="pt-BR" b="1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Twilio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, </a:t>
            </a:r>
            <a:r>
              <a:rPr lang="pt-BR" b="1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and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pt-BR" b="1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Alexa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 Skills</a:t>
            </a:r>
            <a:r>
              <a:rPr lang="pt-BR" dirty="0">
                <a:effectLst/>
                <a:latin typeface="Arial"/>
                <a:ea typeface="Calibri" panose="020F0502020204030204" pitchFamily="34" charset="0"/>
                <a:cs typeface="Arial"/>
              </a:rPr>
              <a:t>. </a:t>
            </a:r>
            <a:r>
              <a:rPr lang="pt-BR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Packt</a:t>
            </a:r>
            <a:r>
              <a:rPr lang="pt-BR" dirty="0">
                <a:effectLst/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pt-BR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Publishing</a:t>
            </a:r>
            <a:r>
              <a:rPr lang="pt-BR" dirty="0">
                <a:effectLst/>
                <a:latin typeface="Arial"/>
                <a:ea typeface="Calibri" panose="020F0502020204030204" pitchFamily="34" charset="0"/>
                <a:cs typeface="Arial"/>
              </a:rPr>
              <a:t> Ltd, 2017.</a:t>
            </a:r>
          </a:p>
          <a:p>
            <a:pPr marL="514350" indent="-514350">
              <a:buAutoNum type="arabicPeriod"/>
            </a:pPr>
            <a:endParaRPr lang="pt-BR" dirty="0">
              <a:latin typeface="Arial" pitchFamily="34" charset="0"/>
              <a:cs typeface="Arial" pitchFamily="34" charset="0"/>
            </a:endParaRPr>
          </a:p>
          <a:p>
            <a:pPr marL="342900" indent="-342900">
              <a:buAutoNum type="arabicPeriod"/>
            </a:pPr>
            <a:r>
              <a:rPr lang="pt-BR" dirty="0">
                <a:effectLst/>
                <a:latin typeface="Arial"/>
                <a:ea typeface="Calibri" panose="020F0502020204030204" pitchFamily="34" charset="0"/>
                <a:cs typeface="Arial"/>
              </a:rPr>
              <a:t>ADAMOPOULOU, Eleni; MOUSSIADES, </a:t>
            </a:r>
            <a:r>
              <a:rPr lang="pt-BR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Lefteris</a:t>
            </a:r>
            <a:r>
              <a:rPr lang="pt-BR" dirty="0">
                <a:effectLst/>
                <a:latin typeface="Arial"/>
                <a:ea typeface="Calibri" panose="020F0502020204030204" pitchFamily="34" charset="0"/>
                <a:cs typeface="Arial"/>
              </a:rPr>
              <a:t>. </a:t>
            </a:r>
            <a:r>
              <a:rPr lang="pt-BR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An</a:t>
            </a:r>
            <a:r>
              <a:rPr lang="pt-BR" dirty="0">
                <a:effectLst/>
                <a:latin typeface="Arial"/>
                <a:ea typeface="Calibri" panose="020F0502020204030204" pitchFamily="34" charset="0"/>
                <a:cs typeface="Arial"/>
              </a:rPr>
              <a:t> overview </a:t>
            </a:r>
            <a:r>
              <a:rPr lang="pt-BR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of</a:t>
            </a:r>
            <a:r>
              <a:rPr lang="pt-BR" dirty="0">
                <a:effectLst/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pt-BR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chatbot</a:t>
            </a:r>
            <a:r>
              <a:rPr lang="pt-BR" dirty="0">
                <a:effectLst/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pt-BR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technology</a:t>
            </a:r>
            <a:r>
              <a:rPr lang="pt-BR" dirty="0">
                <a:effectLst/>
                <a:latin typeface="Arial"/>
                <a:ea typeface="Calibri" panose="020F0502020204030204" pitchFamily="34" charset="0"/>
                <a:cs typeface="Arial"/>
              </a:rPr>
              <a:t>. In: 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IFIP </a:t>
            </a:r>
            <a:r>
              <a:rPr lang="pt-BR" b="1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International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pt-BR" b="1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Conference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pt-BR" b="1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on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 Artificial </a:t>
            </a:r>
            <a:r>
              <a:rPr lang="pt-BR" b="1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Intelligence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pt-BR" b="1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Applications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pt-BR" b="1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and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pt-BR" b="1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Innovations</a:t>
            </a:r>
            <a:r>
              <a:rPr lang="pt-BR" b="1" dirty="0">
                <a:effectLst/>
                <a:latin typeface="Arial"/>
                <a:ea typeface="Calibri" panose="020F0502020204030204" pitchFamily="34" charset="0"/>
                <a:cs typeface="Arial"/>
              </a:rPr>
              <a:t>.</a:t>
            </a:r>
            <a:r>
              <a:rPr lang="pt-BR" dirty="0">
                <a:effectLst/>
                <a:latin typeface="Arial"/>
                <a:ea typeface="Calibri" panose="020F0502020204030204" pitchFamily="34" charset="0"/>
                <a:cs typeface="Arial"/>
              </a:rPr>
              <a:t> Springer, </a:t>
            </a:r>
            <a:r>
              <a:rPr lang="pt-BR" dirty="0" err="1">
                <a:effectLst/>
                <a:latin typeface="Arial"/>
                <a:ea typeface="Calibri" panose="020F0502020204030204" pitchFamily="34" charset="0"/>
                <a:cs typeface="Arial"/>
              </a:rPr>
              <a:t>Cham</a:t>
            </a:r>
            <a:r>
              <a:rPr lang="pt-BR" dirty="0">
                <a:effectLst/>
                <a:latin typeface="Arial"/>
                <a:ea typeface="Calibri" panose="020F0502020204030204" pitchFamily="34" charset="0"/>
                <a:cs typeface="Arial"/>
              </a:rPr>
              <a:t>, 2020. p. 373-383.</a:t>
            </a:r>
          </a:p>
          <a:p>
            <a:pPr marL="342900" indent="-342900">
              <a:buAutoNum type="arabicPeriod"/>
            </a:pPr>
            <a:endParaRPr lang="pt-BR" dirty="0">
              <a:latin typeface="Arial" pitchFamily="34" charset="0"/>
              <a:cs typeface="Arial" pitchFamily="34" charset="0"/>
            </a:endParaRPr>
          </a:p>
          <a:p>
            <a:pPr marL="342900" indent="-342900">
              <a:buAutoNum type="arabicPeriod"/>
            </a:pPr>
            <a:r>
              <a:rPr lang="pt-BR" dirty="0">
                <a:latin typeface="Arial"/>
                <a:ea typeface="+mn-lt"/>
                <a:cs typeface="+mn-lt"/>
              </a:rPr>
              <a:t>CETIC.BR. Proporção de empresas brasileiras que venderam pela Internet cresce durante a pandemia e chega a 73%, revela pesquisa do CGI.br. </a:t>
            </a:r>
            <a:r>
              <a:rPr lang="pt-BR" b="1" dirty="0">
                <a:latin typeface="Arial"/>
                <a:ea typeface="+mn-lt"/>
                <a:cs typeface="+mn-lt"/>
              </a:rPr>
              <a:t>CETIC.BR</a:t>
            </a:r>
            <a:r>
              <a:rPr lang="pt-BR" dirty="0">
                <a:latin typeface="Arial"/>
                <a:ea typeface="+mn-lt"/>
                <a:cs typeface="+mn-lt"/>
              </a:rPr>
              <a:t>. 2022. Disponível em: &lt;https://cetic.br/</a:t>
            </a:r>
            <a:r>
              <a:rPr lang="pt-BR" dirty="0" err="1">
                <a:latin typeface="Arial"/>
                <a:ea typeface="+mn-lt"/>
                <a:cs typeface="+mn-lt"/>
              </a:rPr>
              <a:t>pt</a:t>
            </a:r>
            <a:r>
              <a:rPr lang="pt-BR" dirty="0">
                <a:latin typeface="Arial"/>
                <a:ea typeface="+mn-lt"/>
                <a:cs typeface="+mn-lt"/>
              </a:rPr>
              <a:t>/noticia/proporcao-de-empresas-brasileiras-que-venderam-pela-internet-cresce-durante-a-pandemia-e-chega-a-73-revela-pesquisa-do-cgi-br/&gt; Acesso em: 30 de set. 2022.</a:t>
            </a:r>
            <a:endParaRPr lang="pt-BR" dirty="0">
              <a:latin typeface="Arial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40549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775520" y="1412776"/>
            <a:ext cx="8712968" cy="45700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Introdução</a:t>
            </a:r>
          </a:p>
          <a:p>
            <a:pPr marL="0" indent="0" algn="ctr">
              <a:buNone/>
            </a:pPr>
            <a:endParaRPr lang="pt-BR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q"/>
            </a:pPr>
            <a:r>
              <a:rPr lang="pt-BR" dirty="0">
                <a:latin typeface="Arial"/>
                <a:ea typeface="+mn-lt"/>
                <a:cs typeface="+mn-lt"/>
              </a:rPr>
              <a:t>Com a aumento da acessibilidade a </a:t>
            </a:r>
            <a:r>
              <a:rPr lang="pt-BR" b="1" dirty="0">
                <a:latin typeface="Arial"/>
                <a:ea typeface="+mn-lt"/>
                <a:cs typeface="+mn-lt"/>
              </a:rPr>
              <a:t>tecnologia </a:t>
            </a:r>
            <a:r>
              <a:rPr lang="pt-BR" dirty="0">
                <a:latin typeface="Arial"/>
                <a:ea typeface="+mn-lt"/>
                <a:cs typeface="+mn-lt"/>
              </a:rPr>
              <a:t>e crescimento do </a:t>
            </a:r>
            <a:r>
              <a:rPr lang="pt-BR" b="1" dirty="0">
                <a:latin typeface="Arial"/>
                <a:ea typeface="+mn-lt"/>
                <a:cs typeface="+mn-lt"/>
              </a:rPr>
              <a:t>comércio digital,</a:t>
            </a:r>
            <a:r>
              <a:rPr lang="pt-BR" dirty="0">
                <a:latin typeface="Arial"/>
                <a:ea typeface="+mn-lt"/>
                <a:cs typeface="+mn-lt"/>
              </a:rPr>
              <a:t> o </a:t>
            </a:r>
            <a:r>
              <a:rPr lang="pt-BR" b="1" dirty="0">
                <a:latin typeface="Arial"/>
                <a:ea typeface="+mn-lt"/>
                <a:cs typeface="+mn-lt"/>
              </a:rPr>
              <a:t>atendimento do cliente</a:t>
            </a:r>
            <a:r>
              <a:rPr lang="pt-BR" dirty="0">
                <a:latin typeface="Arial"/>
                <a:ea typeface="+mn-lt"/>
                <a:cs typeface="+mn-lt"/>
              </a:rPr>
              <a:t> se tornou uma estratégia para garantir a fidelidade e efetivar uma venda;</a:t>
            </a:r>
          </a:p>
          <a:p>
            <a:pPr marL="457200" indent="-457200" algn="just">
              <a:buFont typeface="Wingdings" pitchFamily="2" charset="2"/>
              <a:buChar char="q"/>
            </a:pPr>
            <a:r>
              <a:rPr lang="pt-BR" dirty="0">
                <a:latin typeface="Arial"/>
                <a:cs typeface="Arial"/>
              </a:rPr>
              <a:t>Com esse propósito, os </a:t>
            </a:r>
            <a:r>
              <a:rPr lang="pt-BR" b="1" i="1" dirty="0" err="1">
                <a:latin typeface="Arial"/>
                <a:cs typeface="Arial"/>
              </a:rPr>
              <a:t>chatbots</a:t>
            </a:r>
            <a:r>
              <a:rPr lang="pt-BR" b="1" i="1" dirty="0">
                <a:latin typeface="Arial"/>
                <a:cs typeface="Arial"/>
              </a:rPr>
              <a:t> </a:t>
            </a:r>
            <a:r>
              <a:rPr lang="pt-BR" dirty="0">
                <a:latin typeface="Arial"/>
                <a:cs typeface="Arial"/>
              </a:rPr>
              <a:t>são uma solução atrativa</a:t>
            </a:r>
            <a:r>
              <a:rPr lang="pt-BR" dirty="0">
                <a:latin typeface="Arial"/>
                <a:ea typeface="+mn-lt"/>
                <a:cs typeface="Arial"/>
              </a:rPr>
              <a:t> para</a:t>
            </a:r>
            <a:r>
              <a:rPr lang="pt-BR" dirty="0">
                <a:latin typeface="Arial"/>
                <a:ea typeface="+mn-lt"/>
                <a:cs typeface="+mn-lt"/>
              </a:rPr>
              <a:t> a interação da empresa com seus cliente e proporciona novas experiencias para melhor satisfazê-los.</a:t>
            </a:r>
            <a:endParaRPr lang="pt-BR" dirty="0">
              <a:latin typeface="Arial"/>
              <a:cs typeface="Calibri"/>
            </a:endParaRPr>
          </a:p>
          <a:p>
            <a:endParaRPr lang="pt-BR" sz="3000"/>
          </a:p>
        </p:txBody>
      </p:sp>
    </p:spTree>
    <p:extLst>
      <p:ext uri="{BB962C8B-B14F-4D97-AF65-F5344CB8AC3E}">
        <p14:creationId xmlns:p14="http://schemas.microsoft.com/office/powerpoint/2010/main" val="23869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775520" y="1412776"/>
            <a:ext cx="8712968" cy="45700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Introdução</a:t>
            </a:r>
          </a:p>
          <a:p>
            <a:pPr marL="0" indent="0" algn="ctr">
              <a:buNone/>
            </a:pPr>
            <a:endParaRPr lang="pt-BR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q"/>
            </a:pPr>
            <a:r>
              <a:rPr lang="pt-BR" dirty="0">
                <a:latin typeface="Arial"/>
                <a:ea typeface="+mn-lt"/>
                <a:cs typeface="+mn-lt"/>
              </a:rPr>
              <a:t>Grande parte das empresas estão aderindo ao comércio digital, segundo pesquisa do </a:t>
            </a:r>
            <a:r>
              <a:rPr lang="pt-BR" b="1" dirty="0">
                <a:latin typeface="Arial"/>
                <a:ea typeface="+mn-lt"/>
                <a:cs typeface="+mn-lt"/>
              </a:rPr>
              <a:t>Comitê de Gestor da Internet no Brasil</a:t>
            </a:r>
            <a:r>
              <a:rPr lang="pt-BR" dirty="0">
                <a:latin typeface="Arial"/>
                <a:ea typeface="+mn-lt"/>
                <a:cs typeface="+mn-lt"/>
              </a:rPr>
              <a:t>, durante o período de 2019 a 2021 a proporção de empresas que comercializaram produto ou serviço por vendas online cresceu de 57% para 73%, e o método de venda mais utilizado foi através de aplicativos como </a:t>
            </a:r>
            <a:r>
              <a:rPr lang="pt-BR" b="1" dirty="0" err="1">
                <a:latin typeface="Arial"/>
                <a:ea typeface="+mn-lt"/>
                <a:cs typeface="+mn-lt"/>
              </a:rPr>
              <a:t>Whatsapp</a:t>
            </a:r>
            <a:r>
              <a:rPr lang="pt-BR" dirty="0">
                <a:latin typeface="Arial"/>
                <a:ea typeface="+mn-lt"/>
                <a:cs typeface="+mn-lt"/>
              </a:rPr>
              <a:t>, </a:t>
            </a:r>
            <a:r>
              <a:rPr lang="pt-BR" dirty="0" err="1">
                <a:latin typeface="Arial"/>
                <a:ea typeface="+mn-lt"/>
                <a:cs typeface="+mn-lt"/>
              </a:rPr>
              <a:t>Telegram</a:t>
            </a:r>
            <a:r>
              <a:rPr lang="pt-BR" dirty="0">
                <a:latin typeface="Arial"/>
                <a:ea typeface="+mn-lt"/>
                <a:cs typeface="+mn-lt"/>
              </a:rPr>
              <a:t>, Messenger, etc.</a:t>
            </a:r>
            <a:endParaRPr lang="pt-BR">
              <a:latin typeface="Arial"/>
              <a:cs typeface="Calibri"/>
            </a:endParaRPr>
          </a:p>
          <a:p>
            <a:pPr marL="457200" indent="-457200" algn="just">
              <a:buFont typeface="Wingdings" pitchFamily="2" charset="2"/>
              <a:buChar char="q"/>
            </a:pPr>
            <a:endParaRPr lang="pt-BR" dirty="0">
              <a:cs typeface="Calibri"/>
            </a:endParaRPr>
          </a:p>
          <a:p>
            <a:endParaRPr lang="pt-BR" sz="300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95733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775520" y="1412776"/>
            <a:ext cx="8712968" cy="45700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Introdução</a:t>
            </a:r>
          </a:p>
          <a:p>
            <a:pPr marL="0" indent="0" algn="ctr">
              <a:buNone/>
            </a:pPr>
            <a:endParaRPr lang="pt-BR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q"/>
            </a:pPr>
            <a:r>
              <a:rPr lang="pt-BR" dirty="0">
                <a:latin typeface="Arial"/>
                <a:cs typeface="Arial"/>
              </a:rPr>
              <a:t>Com esse propósito, os </a:t>
            </a:r>
            <a:r>
              <a:rPr lang="pt-BR" b="1" i="1" dirty="0" err="1">
                <a:latin typeface="Arial"/>
                <a:cs typeface="Arial"/>
              </a:rPr>
              <a:t>chatbots</a:t>
            </a:r>
            <a:r>
              <a:rPr lang="pt-BR" b="1" i="1" dirty="0">
                <a:latin typeface="Arial"/>
                <a:cs typeface="Arial"/>
              </a:rPr>
              <a:t> </a:t>
            </a:r>
            <a:r>
              <a:rPr lang="pt-BR" dirty="0">
                <a:latin typeface="Arial"/>
                <a:cs typeface="Arial"/>
              </a:rPr>
              <a:t>são uma solução atrativa</a:t>
            </a:r>
            <a:r>
              <a:rPr lang="pt-BR" dirty="0">
                <a:latin typeface="Arial"/>
                <a:ea typeface="+mn-lt"/>
                <a:cs typeface="Arial"/>
              </a:rPr>
              <a:t> para</a:t>
            </a:r>
            <a:r>
              <a:rPr lang="pt-BR" dirty="0">
                <a:latin typeface="Arial"/>
                <a:ea typeface="+mn-lt"/>
                <a:cs typeface="+mn-lt"/>
              </a:rPr>
              <a:t> a interação da empresa com seus cliente e proporciona novas experiencias para melhor satisfazê-los.</a:t>
            </a:r>
            <a:endParaRPr lang="pt-BR" dirty="0">
              <a:latin typeface="Arial"/>
              <a:cs typeface="Calibri"/>
            </a:endParaRPr>
          </a:p>
          <a:p>
            <a:endParaRPr lang="pt-BR" sz="3000"/>
          </a:p>
        </p:txBody>
      </p:sp>
    </p:spTree>
    <p:extLst>
      <p:ext uri="{BB962C8B-B14F-4D97-AF65-F5344CB8AC3E}">
        <p14:creationId xmlns:p14="http://schemas.microsoft.com/office/powerpoint/2010/main" val="3572400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4000" y="123826"/>
            <a:ext cx="8475414" cy="1648991"/>
          </a:xfrm>
        </p:spPr>
        <p:txBody>
          <a:bodyPr>
            <a:normAutofit/>
          </a:bodyPr>
          <a:lstStyle/>
          <a:p>
            <a:r>
              <a:rPr lang="pt-BR" sz="3200" b="1">
                <a:solidFill>
                  <a:srgbClr val="0070C0"/>
                </a:solidFill>
                <a:latin typeface="Arial Black" pitchFamily="34" charset="0"/>
              </a:rPr>
              <a:t>      </a:t>
            </a:r>
            <a:endParaRPr lang="pt-BR" sz="2400">
              <a:solidFill>
                <a:srgbClr val="000099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 bwMode="hidden">
          <a:xfrm>
            <a:off x="1981200" y="1340769"/>
            <a:ext cx="8229600" cy="4525963"/>
          </a:xfrm>
        </p:spPr>
        <p:txBody>
          <a:bodyPr/>
          <a:lstStyle/>
          <a:p>
            <a:pPr marL="0" indent="0" algn="ctr">
              <a:buNone/>
            </a:pPr>
            <a:r>
              <a:rPr lang="pt-BR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Objetivos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2118242" y="2230841"/>
            <a:ext cx="8087190" cy="424731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 algn="just">
              <a:buFont typeface="Wingdings" pitchFamily="2" charset="2"/>
              <a:buChar char="q"/>
            </a:pPr>
            <a:r>
              <a:rPr lang="pt-BR" sz="2800" dirty="0">
                <a:solidFill>
                  <a:srgbClr val="000000"/>
                </a:solidFill>
                <a:effectLst/>
                <a:latin typeface="Arial"/>
                <a:ea typeface="Calibri" panose="020F0502020204030204" pitchFamily="34" charset="0"/>
                <a:cs typeface="Arial"/>
              </a:rPr>
              <a:t>O objetivo desta pesquisa </a:t>
            </a:r>
            <a:r>
              <a:rPr lang="pt-BR" sz="2800" dirty="0">
                <a:solidFill>
                  <a:srgbClr val="000000"/>
                </a:solidFill>
                <a:effectLst/>
                <a:latin typeface="Arial"/>
                <a:ea typeface="Calibri" panose="020F0502020204030204" pitchFamily="34" charset="0"/>
                <a:cs typeface="Segoe UI"/>
              </a:rPr>
              <a:t>é </a:t>
            </a:r>
            <a:r>
              <a:rPr lang="pt-BR" sz="2800" dirty="0">
                <a:solidFill>
                  <a:srgbClr val="000000"/>
                </a:solidFill>
                <a:effectLst/>
                <a:latin typeface="Arial"/>
                <a:ea typeface="Calibri" panose="020F0502020204030204" pitchFamily="34" charset="0"/>
                <a:cs typeface="Arial"/>
              </a:rPr>
              <a:t>analisar</a:t>
            </a:r>
            <a:r>
              <a:rPr lang="pt-BR" sz="2800" dirty="0">
                <a:solidFill>
                  <a:srgbClr val="000000"/>
                </a:solidFill>
                <a:latin typeface="Arial"/>
                <a:ea typeface="Calibri" panose="020F0502020204030204" pitchFamily="34" charset="0"/>
                <a:cs typeface="Arial"/>
              </a:rPr>
              <a:t> e</a:t>
            </a:r>
            <a:r>
              <a:rPr lang="pt-BR" sz="2800" dirty="0">
                <a:solidFill>
                  <a:srgbClr val="000000"/>
                </a:solidFill>
                <a:effectLst/>
                <a:latin typeface="Arial"/>
                <a:ea typeface="Calibri" panose="020F0502020204030204" pitchFamily="34" charset="0"/>
                <a:cs typeface="Arial"/>
              </a:rPr>
              <a:t> </a:t>
            </a:r>
            <a:r>
              <a:rPr lang="pt-BR" sz="2800" dirty="0">
                <a:solidFill>
                  <a:srgbClr val="000000"/>
                </a:solidFill>
                <a:latin typeface="Arial"/>
                <a:ea typeface="Calibri" panose="020F0502020204030204" pitchFamily="34" charset="0"/>
                <a:cs typeface="Arial"/>
              </a:rPr>
              <a:t>desenvolver uma</a:t>
            </a:r>
            <a:r>
              <a:rPr lang="pt-BR" sz="2800" dirty="0">
                <a:latin typeface="Arial"/>
                <a:cs typeface="Arial"/>
              </a:rPr>
              <a:t> solução de </a:t>
            </a:r>
            <a:r>
              <a:rPr lang="pt-BR" sz="2800" b="1" i="1" dirty="0" err="1">
                <a:latin typeface="Arial"/>
                <a:cs typeface="Arial"/>
              </a:rPr>
              <a:t>Chatbot</a:t>
            </a:r>
            <a:r>
              <a:rPr lang="pt-BR" sz="2800" b="1" dirty="0">
                <a:latin typeface="Arial"/>
                <a:cs typeface="Arial"/>
              </a:rPr>
              <a:t> </a:t>
            </a:r>
            <a:r>
              <a:rPr lang="pt-BR" sz="2800" dirty="0">
                <a:latin typeface="Arial"/>
                <a:cs typeface="Arial"/>
              </a:rPr>
              <a:t>de atendimento automatizado, que utilize a plataforma de mensagem do </a:t>
            </a:r>
            <a:r>
              <a:rPr lang="pt-BR" sz="2800" b="1" i="1" dirty="0" err="1">
                <a:latin typeface="Arial"/>
                <a:cs typeface="Arial"/>
              </a:rPr>
              <a:t>Whatsapp</a:t>
            </a:r>
            <a:r>
              <a:rPr lang="pt-BR" sz="2800" b="1" i="1" dirty="0">
                <a:latin typeface="Arial"/>
                <a:cs typeface="Arial"/>
              </a:rPr>
              <a:t>;</a:t>
            </a:r>
            <a:endParaRPr lang="pt-BR" sz="2800" b="1" i="1" dirty="0">
              <a:latin typeface="Arial" panose="020B0604020202020204" pitchFamily="34" charset="0"/>
              <a:cs typeface="Arial"/>
            </a:endParaRPr>
          </a:p>
          <a:p>
            <a:pPr marL="457200" indent="-457200" algn="just">
              <a:buFont typeface="Wingdings" pitchFamily="2" charset="2"/>
              <a:buChar char="q"/>
            </a:pPr>
            <a:endParaRPr lang="pt-BR" sz="2800" b="1" i="1" dirty="0">
              <a:latin typeface="Arial"/>
              <a:cs typeface="Arial"/>
            </a:endParaRPr>
          </a:p>
          <a:p>
            <a:pPr marL="457200" indent="-457200" algn="just">
              <a:buFont typeface="Wingdings" pitchFamily="2" charset="2"/>
              <a:buChar char="q"/>
            </a:pPr>
            <a:r>
              <a:rPr lang="pt-BR" sz="2800" dirty="0">
                <a:latin typeface="Arial"/>
                <a:cs typeface="Arial"/>
              </a:rPr>
              <a:t>Além disso</a:t>
            </a:r>
            <a:r>
              <a:rPr lang="pt-BR" sz="2800" b="1" i="1" dirty="0">
                <a:latin typeface="Arial"/>
                <a:cs typeface="Arial"/>
              </a:rPr>
              <a:t>, </a:t>
            </a:r>
            <a:r>
              <a:rPr lang="pt-BR" sz="2800" dirty="0">
                <a:latin typeface="Arial"/>
                <a:cs typeface="Arial"/>
              </a:rPr>
              <a:t>o trabalho irá levantar o estado da arte sobre o tema e fazer uma revisão aprofundada.</a:t>
            </a:r>
            <a:endParaRPr lang="pt-BR" sz="2800" b="1" i="1" dirty="0">
              <a:latin typeface="Arial" pitchFamily="34" charset="0"/>
              <a:cs typeface="Arial" pitchFamily="34" charset="0"/>
            </a:endParaRPr>
          </a:p>
          <a:p>
            <a:pPr algn="just"/>
            <a:endParaRPr lang="pt-BR" sz="2800">
              <a:latin typeface="Arial" pitchFamily="34" charset="0"/>
              <a:cs typeface="Arial" pitchFamily="34" charset="0"/>
            </a:endParaRPr>
          </a:p>
          <a:p>
            <a:endParaRPr lang="pt-BR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99355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 bwMode="hidden">
          <a:xfrm>
            <a:off x="1981200" y="1340769"/>
            <a:ext cx="8229600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Métodos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1981200" y="1617904"/>
            <a:ext cx="8228148" cy="252376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pt-BR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q"/>
            </a:pPr>
            <a:r>
              <a:rPr lang="pt-BR" sz="2400" dirty="0">
                <a:latin typeface="Arial"/>
                <a:cs typeface="Arial"/>
              </a:rPr>
              <a:t>Foi realizado uma</a:t>
            </a:r>
            <a:r>
              <a:rPr lang="pt-BR" sz="2400" b="1" dirty="0">
                <a:latin typeface="Arial"/>
                <a:cs typeface="Arial"/>
              </a:rPr>
              <a:t> pesquisa exploratória, </a:t>
            </a:r>
            <a:r>
              <a:rPr lang="pt-BR" sz="2400" dirty="0">
                <a:latin typeface="Arial"/>
                <a:cs typeface="Arial"/>
              </a:rPr>
              <a:t>onde foi levando artigos e livros necessários para comprovar o crescimento da área estudada e para conhecer as ferramentas existentes no mercado;</a:t>
            </a:r>
            <a:endParaRPr lang="pt-BR" sz="2400" dirty="0">
              <a:cs typeface="Calibri"/>
            </a:endParaRPr>
          </a:p>
          <a:p>
            <a:pPr marL="457200" indent="-457200" algn="just">
              <a:buFont typeface="Wingdings" pitchFamily="2" charset="2"/>
              <a:buChar char="q"/>
            </a:pPr>
            <a:endParaRPr lang="pt-BR" sz="2400" dirty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q"/>
            </a:pPr>
            <a:endParaRPr lang="pt-BR" sz="2000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1E5AF7B-6EAE-FC58-5694-88711F5FA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0650" y="3679206"/>
            <a:ext cx="2054751" cy="274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58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 bwMode="hidden">
          <a:xfrm>
            <a:off x="1981200" y="1340769"/>
            <a:ext cx="8229600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Métodos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1981200" y="1617904"/>
            <a:ext cx="8228148" cy="20928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pt-BR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q"/>
            </a:pPr>
            <a:r>
              <a:rPr lang="pt-BR" sz="2400" dirty="0">
                <a:latin typeface="Arial"/>
                <a:cs typeface="Arial"/>
              </a:rPr>
              <a:t>Além disso, a investigação adotou a metodologia ativa </a:t>
            </a:r>
            <a:r>
              <a:rPr lang="pt-BR" sz="2400" b="1" dirty="0">
                <a:latin typeface="Arial"/>
                <a:cs typeface="Arial"/>
              </a:rPr>
              <a:t>SCRUM </a:t>
            </a:r>
            <a:r>
              <a:rPr lang="pt-BR" sz="2400" dirty="0">
                <a:latin typeface="Arial"/>
                <a:cs typeface="Arial"/>
              </a:rPr>
              <a:t>para acompanhar e medir o desempenho das etapas do projeto;</a:t>
            </a:r>
            <a:endParaRPr lang="pt-BR" sz="2400" dirty="0">
              <a:latin typeface="Arial" pitchFamily="34" charset="0"/>
              <a:cs typeface="Arial" pitchFamily="34" charset="0"/>
            </a:endParaRPr>
          </a:p>
          <a:p>
            <a:pPr marL="914400" lvl="1" indent="-457200" algn="just">
              <a:buFont typeface="Wingdings" pitchFamily="2" charset="2"/>
              <a:buChar char="q"/>
            </a:pPr>
            <a:endParaRPr lang="pt-BR" sz="200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Font typeface="Wingdings" pitchFamily="2" charset="2"/>
              <a:buChar char="q"/>
            </a:pPr>
            <a:endParaRPr lang="pt-BR" sz="200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Imagem 4" descr="Ícone&#10;&#10;Descrição gerada automaticamente">
            <a:extLst>
              <a:ext uri="{FF2B5EF4-FFF2-40B4-BE49-F238E27FC236}">
                <a16:creationId xmlns:a16="http://schemas.microsoft.com/office/drawing/2014/main" id="{1A4D7106-D848-215C-17AB-FF1688631E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76" r="267" b="9711"/>
          <a:stretch/>
        </p:blipFill>
        <p:spPr>
          <a:xfrm>
            <a:off x="2743036" y="3427268"/>
            <a:ext cx="6702905" cy="2919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53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 bwMode="hidden">
          <a:xfrm>
            <a:off x="1981200" y="1340769"/>
            <a:ext cx="8229600" cy="45259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Materiais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1981200" y="1617904"/>
            <a:ext cx="8228148" cy="20928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pt-BR" sz="2200" dirty="0">
              <a:latin typeface="Arial" pitchFamily="34" charset="0"/>
              <a:cs typeface="Arial" pitchFamily="34" charset="0"/>
            </a:endParaRPr>
          </a:p>
          <a:p>
            <a:pPr marL="914400" lvl="1" indent="-457200" algn="just">
              <a:buFont typeface="Wingdings" pitchFamily="2" charset="2"/>
              <a:buChar char="q"/>
            </a:pPr>
            <a:r>
              <a:rPr lang="pt-BR" sz="2200" b="1" dirty="0" err="1">
                <a:latin typeface="Arial"/>
                <a:cs typeface="Arial"/>
              </a:rPr>
              <a:t>Whatsapp</a:t>
            </a:r>
            <a:r>
              <a:rPr lang="pt-BR" sz="2200" b="1" dirty="0">
                <a:latin typeface="Arial"/>
                <a:cs typeface="Arial"/>
              </a:rPr>
              <a:t>: </a:t>
            </a:r>
            <a:r>
              <a:rPr lang="pt-BR" sz="2200" dirty="0">
                <a:latin typeface="Arial"/>
                <a:cs typeface="Arial"/>
              </a:rPr>
              <a:t>aplicativo mais utilizado;</a:t>
            </a:r>
          </a:p>
          <a:p>
            <a:pPr marL="914400" lvl="1" indent="-457200" algn="just">
              <a:buFont typeface="Wingdings" pitchFamily="2" charset="2"/>
              <a:buChar char="q"/>
            </a:pPr>
            <a:r>
              <a:rPr lang="pt-BR" sz="2200" b="1" dirty="0" err="1">
                <a:latin typeface="Arial"/>
                <a:cs typeface="Arial"/>
              </a:rPr>
              <a:t>Twillio</a:t>
            </a:r>
            <a:r>
              <a:rPr lang="pt-BR" sz="2200" b="1" dirty="0">
                <a:latin typeface="Arial"/>
                <a:cs typeface="Arial"/>
              </a:rPr>
              <a:t>: </a:t>
            </a:r>
            <a:r>
              <a:rPr lang="pt-BR" sz="2200" dirty="0">
                <a:latin typeface="Arial"/>
                <a:cs typeface="Arial"/>
              </a:rPr>
              <a:t>responsável por acessar a API do </a:t>
            </a:r>
            <a:r>
              <a:rPr lang="pt-BR" sz="2200" dirty="0" err="1">
                <a:latin typeface="Arial"/>
                <a:cs typeface="Arial"/>
              </a:rPr>
              <a:t>Whatsapp</a:t>
            </a:r>
            <a:r>
              <a:rPr lang="pt-BR" sz="2200" dirty="0">
                <a:latin typeface="Arial"/>
                <a:cs typeface="Arial"/>
              </a:rPr>
              <a:t>; </a:t>
            </a:r>
            <a:endParaRPr lang="pt-BR" sz="2200">
              <a:cs typeface="Calibri"/>
            </a:endParaRPr>
          </a:p>
          <a:p>
            <a:pPr marL="914400" lvl="1" indent="-457200" algn="just">
              <a:buFont typeface="Wingdings" pitchFamily="2" charset="2"/>
              <a:buChar char="q"/>
            </a:pPr>
            <a:r>
              <a:rPr lang="pt-BR" sz="2200" b="1" dirty="0" err="1">
                <a:latin typeface="Arial"/>
                <a:cs typeface="Arial"/>
              </a:rPr>
              <a:t>Dialogflow</a:t>
            </a:r>
            <a:r>
              <a:rPr lang="pt-BR" sz="2200" b="1" dirty="0">
                <a:latin typeface="Arial"/>
                <a:cs typeface="Arial"/>
              </a:rPr>
              <a:t>:</a:t>
            </a:r>
            <a:r>
              <a:rPr lang="pt-BR" sz="2200" dirty="0">
                <a:latin typeface="Arial"/>
                <a:cs typeface="Arial"/>
              </a:rPr>
              <a:t> interpretador de linguagem natural;</a:t>
            </a:r>
          </a:p>
          <a:p>
            <a:pPr marL="914400" lvl="1" indent="-457200" algn="just">
              <a:buFont typeface="Wingdings" pitchFamily="2" charset="2"/>
              <a:buChar char="q"/>
            </a:pPr>
            <a:r>
              <a:rPr lang="pt-BR" sz="2200" b="1" dirty="0" err="1">
                <a:latin typeface="Arial"/>
                <a:cs typeface="Arial"/>
              </a:rPr>
              <a:t>Firebase</a:t>
            </a:r>
            <a:r>
              <a:rPr lang="pt-BR" sz="2200" b="1" dirty="0">
                <a:latin typeface="Arial"/>
                <a:cs typeface="Arial"/>
              </a:rPr>
              <a:t>: </a:t>
            </a:r>
            <a:r>
              <a:rPr lang="pt-BR" sz="2200" dirty="0">
                <a:latin typeface="Arial"/>
                <a:cs typeface="Arial"/>
              </a:rPr>
              <a:t>base de dados não relacional (</a:t>
            </a:r>
            <a:r>
              <a:rPr lang="pt-BR" sz="2200" dirty="0" err="1">
                <a:latin typeface="Arial"/>
                <a:cs typeface="Arial"/>
              </a:rPr>
              <a:t>noSQL</a:t>
            </a:r>
            <a:r>
              <a:rPr lang="pt-BR" sz="2200" dirty="0">
                <a:latin typeface="Arial"/>
                <a:cs typeface="Arial"/>
              </a:rPr>
              <a:t>).</a:t>
            </a:r>
          </a:p>
          <a:p>
            <a:pPr marL="457200" indent="-457200" algn="just">
              <a:buFont typeface="Wingdings" pitchFamily="2" charset="2"/>
              <a:buChar char="q"/>
            </a:pPr>
            <a:endParaRPr lang="pt-BR" sz="200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91AD2A6B-D347-272A-3E77-D14E708D40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4524" y="3360420"/>
            <a:ext cx="8779080" cy="3428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0252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4000" y="123826"/>
            <a:ext cx="8475414" cy="1648991"/>
          </a:xfrm>
        </p:spPr>
        <p:txBody>
          <a:bodyPr>
            <a:normAutofit/>
          </a:bodyPr>
          <a:lstStyle/>
          <a:p>
            <a:r>
              <a:rPr lang="pt-BR" sz="3200" b="1">
                <a:solidFill>
                  <a:srgbClr val="0070C0"/>
                </a:solidFill>
                <a:latin typeface="Arial Black" pitchFamily="34" charset="0"/>
              </a:rPr>
              <a:t>      </a:t>
            </a:r>
            <a:endParaRPr lang="pt-BR" sz="2400">
              <a:solidFill>
                <a:srgbClr val="000099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 bwMode="hidden">
          <a:xfrm>
            <a:off x="1991700" y="1340769"/>
            <a:ext cx="8424780" cy="46973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Resultados</a:t>
            </a:r>
          </a:p>
        </p:txBody>
      </p:sp>
      <p:pic>
        <p:nvPicPr>
          <p:cNvPr id="4" name="WhatsApp Video 2022-09-29 at 09.42.03">
            <a:hlinkClick r:id="" action="ppaction://media"/>
            <a:extLst>
              <a:ext uri="{FF2B5EF4-FFF2-40B4-BE49-F238E27FC236}">
                <a16:creationId xmlns:a16="http://schemas.microsoft.com/office/drawing/2014/main" id="{6EB1B1C0-FA4F-16C1-9D8E-A8EB02C6D4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4510" b="5865"/>
          <a:stretch/>
        </p:blipFill>
        <p:spPr>
          <a:xfrm>
            <a:off x="7565190" y="1435875"/>
            <a:ext cx="2959380" cy="5298299"/>
          </a:xfrm>
          <a:prstGeom prst="rect">
            <a:avLst/>
          </a:prstGeom>
        </p:spPr>
      </p:pic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BB0FFFBC-639A-3D8B-F4DF-CA3852F72F74}"/>
              </a:ext>
            </a:extLst>
          </p:cNvPr>
          <p:cNvSpPr txBox="1">
            <a:spLocks/>
          </p:cNvSpPr>
          <p:nvPr/>
        </p:nvSpPr>
        <p:spPr bwMode="hidden">
          <a:xfrm>
            <a:off x="1883610" y="1340769"/>
            <a:ext cx="8424780" cy="4697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pt-BR" sz="36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3C4FDBCE-EB37-8045-C3EA-56A6B600B525}"/>
              </a:ext>
            </a:extLst>
          </p:cNvPr>
          <p:cNvSpPr txBox="1">
            <a:spLocks/>
          </p:cNvSpPr>
          <p:nvPr/>
        </p:nvSpPr>
        <p:spPr bwMode="hidden">
          <a:xfrm>
            <a:off x="1991700" y="1340769"/>
            <a:ext cx="5465400" cy="46973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pt-BR" sz="36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pt-BR" sz="3600" b="1">
              <a:solidFill>
                <a:srgbClr val="0070C0"/>
              </a:solidFill>
            </a:endParaRPr>
          </a:p>
          <a:p>
            <a:pPr>
              <a:buFont typeface="Wingdings" pitchFamily="2" charset="2"/>
              <a:buChar char="q"/>
            </a:pPr>
            <a:r>
              <a:rPr lang="pt-BR" dirty="0">
                <a:latin typeface="Arial"/>
                <a:cs typeface="Arial"/>
              </a:rPr>
              <a:t>A partir desse estudo foi possível desenvolver um sistema de atendimento para uma lanchonete, que utiliza banco de dados para consultar o cardápio e salvar os pedidos, e informações dos clientes.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43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1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e0087a0-82c3-499d-a987-c2cdd8bb4de6" xsi:nil="true"/>
    <lcf76f155ced4ddcb4097134ff3c332f xmlns="9ae27bee-3961-4d29-a6ed-6afd7a8b8338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66DC10155BB624C909EF812C8829146" ma:contentTypeVersion="10" ma:contentTypeDescription="Crie um novo documento." ma:contentTypeScope="" ma:versionID="3c5e060ceca31775717e70f820414188">
  <xsd:schema xmlns:xsd="http://www.w3.org/2001/XMLSchema" xmlns:xs="http://www.w3.org/2001/XMLSchema" xmlns:p="http://schemas.microsoft.com/office/2006/metadata/properties" xmlns:ns2="9ae27bee-3961-4d29-a6ed-6afd7a8b8338" xmlns:ns3="ee0087a0-82c3-499d-a987-c2cdd8bb4de6" targetNamespace="http://schemas.microsoft.com/office/2006/metadata/properties" ma:root="true" ma:fieldsID="053990c718aec4b0d4e4c13db0ddb470" ns2:_="" ns3:_="">
    <xsd:import namespace="9ae27bee-3961-4d29-a6ed-6afd7a8b8338"/>
    <xsd:import namespace="ee0087a0-82c3-499d-a987-c2cdd8bb4de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e27bee-3961-4d29-a6ed-6afd7a8b833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Marcações de imagem" ma:readOnly="false" ma:fieldId="{5cf76f15-5ced-4ddc-b409-7134ff3c332f}" ma:taxonomyMulti="true" ma:sspId="a6168f9b-34c1-4823-bfd3-71a13368145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0087a0-82c3-499d-a987-c2cdd8bb4de6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a7770c0c-ac6e-48d9-bea4-3867d624c709}" ma:internalName="TaxCatchAll" ma:showField="CatchAllData" ma:web="ee0087a0-82c3-499d-a987-c2cdd8bb4de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39AE8F6-FFF5-4095-922A-676E30CC9089}">
  <ds:schemaRefs>
    <ds:schemaRef ds:uri="9ae27bee-3961-4d29-a6ed-6afd7a8b8338"/>
    <ds:schemaRef ds:uri="ee0087a0-82c3-499d-a987-c2cdd8bb4de6"/>
    <ds:schemaRef ds:uri="ef9ad08a-b472-407f-bc6b-63abe2ff6be4"/>
    <ds:schemaRef ds:uri="f09d741d-e281-44e3-b0db-c97a626f0f4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28332D26-34EE-4B87-BE17-D05A6FD3E7F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4EBB9D5-CEA1-4ABA-96AE-190ED3DFA6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ae27bee-3961-4d29-a6ed-6afd7a8b8338"/>
    <ds:schemaRef ds:uri="ee0087a0-82c3-499d-a987-c2cdd8bb4de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13</Slides>
  <Notes>2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4" baseType="lpstr">
      <vt:lpstr>Tema do Office</vt:lpstr>
      <vt:lpstr>Chatbot de Atendimento Automatizado</vt:lpstr>
      <vt:lpstr>Apresentação do PowerPoint</vt:lpstr>
      <vt:lpstr>Apresentação do PowerPoint</vt:lpstr>
      <vt:lpstr>Apresentação do PowerPoint</vt:lpstr>
      <vt:lpstr>      </vt:lpstr>
      <vt:lpstr>Apresentação do PowerPoint</vt:lpstr>
      <vt:lpstr>Apresentação do PowerPoint</vt:lpstr>
      <vt:lpstr>Apresentação do PowerPoint</vt:lpstr>
      <vt:lpstr>      </vt:lpstr>
      <vt:lpstr>      </vt:lpstr>
      <vt:lpstr>      </vt:lpstr>
      <vt:lpstr>      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do Trabalho</dc:title>
  <dc:creator>Leopoldo Uberto Ribeiro Junior</dc:creator>
  <cp:revision>169</cp:revision>
  <dcterms:created xsi:type="dcterms:W3CDTF">2022-09-06T13:29:02Z</dcterms:created>
  <dcterms:modified xsi:type="dcterms:W3CDTF">2022-10-06T17:24:03Z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0x010100566DC10155BB624C909EF812C8829146</vt:lpwstr>
  </property>
  <property fmtid="{D5CDD505-2E9C-101B-9397-08002B2CF9AE}" pid="3" name="MediaServiceImageTags">
    <vt:lpwstr/>
  </property>
</Properties>
</file>

<file path=docProps/thumbnail.jpeg>
</file>